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54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D200CF-9381-4BD7-9EED-9256EBC2DF6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499992" y="2048171"/>
            <a:ext cx="3889572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十一章   功和机械能 </a:t>
            </a:r>
          </a:p>
          <a:p>
            <a:pPr marL="635" indent="0" algn="ctr">
              <a:buNone/>
            </a:pPr>
            <a:endParaRPr lang="zh-CN" altLang="en-US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01559" y="2859782"/>
            <a:ext cx="39615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11.1  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功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464114" y="696112"/>
            <a:ext cx="3331419" cy="3331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/>
          <p:nvPr/>
        </p:nvSpPr>
        <p:spPr>
          <a:xfrm>
            <a:off x="3234690" y="3084434"/>
            <a:ext cx="2133600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功＝力</a:t>
            </a:r>
            <a:r>
              <a:rPr lang="en-US" altLang="zh-CN" sz="2100" b="1">
                <a:solidFill>
                  <a:srgbClr val="CC0000"/>
                </a:solidFill>
                <a:latin typeface="Times New Roman" panose="02020603050405020304" pitchFamily="18" charset="0"/>
              </a:rPr>
              <a:t>×</a:t>
            </a:r>
            <a:r>
              <a:rPr lang="zh-CN" altLang="en-US" sz="21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距离</a:t>
            </a:r>
            <a:r>
              <a:rPr lang="zh-CN" altLang="en-US" sz="2100" b="1" dirty="0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" name="Text Box 3"/>
          <p:cNvSpPr txBox="1"/>
          <p:nvPr/>
        </p:nvSpPr>
        <p:spPr>
          <a:xfrm>
            <a:off x="1209438" y="1191340"/>
            <a:ext cx="4158853" cy="4345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二、功的计算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49166" name="圆角矩形 3"/>
          <p:cNvSpPr/>
          <p:nvPr/>
        </p:nvSpPr>
        <p:spPr>
          <a:xfrm>
            <a:off x="1316594" y="1842611"/>
            <a:ext cx="5859065" cy="890588"/>
          </a:xfrm>
          <a:prstGeom prst="roundRect">
            <a:avLst>
              <a:gd name="adj" fmla="val 11380"/>
            </a:avLst>
          </a:prstGeom>
          <a:solidFill>
            <a:srgbClr val="BBE0E3"/>
          </a:solidFill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68580" tIns="34290" rIns="13500" bIns="34290" anchor="ctr"/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D0D0D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D0D0D"/>
                </a:solidFill>
                <a:latin typeface="宋体" panose="02010600030101010101" pitchFamily="2" charset="-122"/>
              </a:rPr>
              <a:t>．功等于力和物体在力的方向上通过的距离的乘积。</a:t>
            </a:r>
            <a:endParaRPr lang="en-US" altLang="zh-CN" sz="2400" b="1">
              <a:solidFill>
                <a:srgbClr val="0D0D0D"/>
              </a:solidFill>
              <a:latin typeface="宋体" panose="02010600030101010101" pitchFamily="2" charset="-122"/>
            </a:endParaRPr>
          </a:p>
        </p:txBody>
      </p:sp>
      <p:sp>
        <p:nvSpPr>
          <p:cNvPr id="49168" name="文本框 49167"/>
          <p:cNvSpPr txBox="1"/>
          <p:nvPr/>
        </p:nvSpPr>
        <p:spPr>
          <a:xfrm>
            <a:off x="3450194" y="3732134"/>
            <a:ext cx="1485900" cy="392415"/>
          </a:xfrm>
          <a:prstGeom prst="rect">
            <a:avLst/>
          </a:prstGeom>
          <a:noFill/>
          <a:ln w="2857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  </a:t>
            </a:r>
            <a:r>
              <a:rPr lang="en-US" altLang="zh-CN" sz="2100" b="1" i="1">
                <a:solidFill>
                  <a:srgbClr val="CC0000"/>
                </a:solidFill>
                <a:latin typeface="Times New Roman" panose="02020603050405020304" pitchFamily="18" charset="0"/>
              </a:rPr>
              <a:t>W </a:t>
            </a:r>
            <a:r>
              <a:rPr lang="en-US" altLang="zh-CN" sz="2100" b="1">
                <a:solidFill>
                  <a:srgbClr val="CC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100" b="1" i="1">
                <a:solidFill>
                  <a:srgbClr val="CC0000"/>
                </a:solidFill>
                <a:latin typeface="Times New Roman" panose="02020603050405020304" pitchFamily="18" charset="0"/>
              </a:rPr>
              <a:t>Fs</a:t>
            </a:r>
          </a:p>
        </p:txBody>
      </p:sp>
      <p:grpSp>
        <p:nvGrpSpPr>
          <p:cNvPr id="49173" name="组合 49172"/>
          <p:cNvGrpSpPr/>
          <p:nvPr/>
        </p:nvGrpSpPr>
        <p:grpSpPr>
          <a:xfrm>
            <a:off x="1965484" y="3111819"/>
            <a:ext cx="1079897" cy="459582"/>
            <a:chOff x="2313" y="3090"/>
            <a:chExt cx="907" cy="386"/>
          </a:xfrm>
        </p:grpSpPr>
        <p:sp>
          <p:nvSpPr>
            <p:cNvPr id="49171" name="动作按钮: 自定义 49170"/>
            <p:cNvSpPr/>
            <p:nvPr/>
          </p:nvSpPr>
          <p:spPr>
            <a:xfrm>
              <a:off x="2313" y="3106"/>
              <a:ext cx="907" cy="324"/>
            </a:xfrm>
            <a:prstGeom prst="actionButtonBlank">
              <a:avLst/>
            </a:prstGeom>
            <a:gradFill rotWithShape="1">
              <a:gsLst>
                <a:gs pos="0">
                  <a:srgbClr val="FFDBB7"/>
                </a:gs>
                <a:gs pos="100000">
                  <a:srgbClr val="FFC58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2" name="TextBox 2"/>
            <p:cNvSpPr/>
            <p:nvPr/>
          </p:nvSpPr>
          <p:spPr>
            <a:xfrm>
              <a:off x="2364" y="3090"/>
              <a:ext cx="775" cy="386"/>
            </a:xfrm>
            <a:prstGeom prst="roundRect">
              <a:avLst>
                <a:gd name="adj" fmla="val 16667"/>
              </a:avLst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latin typeface="Arial" panose="020B0604020202020204" pitchFamily="34" charset="0"/>
                </a:rPr>
                <a:t>公  式</a:t>
              </a:r>
            </a:p>
          </p:txBody>
        </p:sp>
      </p:grp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94281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166" grpId="0" bldLvl="0" animBg="1"/>
      <p:bldP spid="4916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/>
          <p:nvPr/>
        </p:nvSpPr>
        <p:spPr>
          <a:xfrm>
            <a:off x="1935719" y="1255634"/>
            <a:ext cx="5580459" cy="3893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．功的单位和物理意义。</a:t>
            </a:r>
          </a:p>
        </p:txBody>
      </p:sp>
      <p:sp>
        <p:nvSpPr>
          <p:cNvPr id="50185" name="Line 15"/>
          <p:cNvSpPr/>
          <p:nvPr/>
        </p:nvSpPr>
        <p:spPr>
          <a:xfrm flipH="1">
            <a:off x="4350306" y="2384107"/>
            <a:ext cx="55959" cy="377429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0186" name="Text Box 16"/>
          <p:cNvSpPr txBox="1"/>
          <p:nvPr/>
        </p:nvSpPr>
        <p:spPr>
          <a:xfrm>
            <a:off x="4015741" y="2762726"/>
            <a:ext cx="756047" cy="839391"/>
          </a:xfrm>
          <a:prstGeom prst="rect">
            <a:avLst/>
          </a:prstGeom>
          <a:noFill/>
          <a:ln w="9525">
            <a:noFill/>
          </a:ln>
        </p:spPr>
        <p:txBody>
          <a:bodyPr lIns="0" tIns="8100" rIns="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1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牛（</a:t>
            </a:r>
            <a:r>
              <a:rPr lang="en-US" altLang="zh-CN" sz="2100" b="1">
                <a:solidFill>
                  <a:schemeClr val="tx2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1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50187" name="Line 17"/>
          <p:cNvSpPr/>
          <p:nvPr/>
        </p:nvSpPr>
        <p:spPr>
          <a:xfrm>
            <a:off x="4717018" y="2357914"/>
            <a:ext cx="270272" cy="458391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0188" name="Text Box 18"/>
          <p:cNvSpPr txBox="1"/>
          <p:nvPr/>
        </p:nvSpPr>
        <p:spPr>
          <a:xfrm>
            <a:off x="4771788" y="2774632"/>
            <a:ext cx="945356" cy="806054"/>
          </a:xfrm>
          <a:prstGeom prst="rect">
            <a:avLst/>
          </a:prstGeom>
          <a:noFill/>
          <a:ln w="9525">
            <a:noFill/>
          </a:ln>
        </p:spPr>
        <p:txBody>
          <a:bodyPr lIns="13500" tIns="0" rIns="1350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700" b="1" dirty="0">
                <a:solidFill>
                  <a:schemeClr val="tx2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100" b="1" dirty="0">
                <a:solidFill>
                  <a:schemeClr val="tx2"/>
                </a:solidFill>
                <a:latin typeface="宋体" panose="02010600030101010101" pitchFamily="2" charset="-122"/>
              </a:rPr>
              <a:t>米 </a:t>
            </a:r>
            <a:r>
              <a:rPr lang="zh-CN" altLang="en-US" sz="21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100" b="1">
                <a:solidFill>
                  <a:schemeClr val="tx2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1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50189" name="Text Box 20"/>
          <p:cNvSpPr txBox="1"/>
          <p:nvPr/>
        </p:nvSpPr>
        <p:spPr>
          <a:xfrm>
            <a:off x="2935844" y="2828211"/>
            <a:ext cx="837009" cy="785813"/>
          </a:xfrm>
          <a:prstGeom prst="rect">
            <a:avLst/>
          </a:prstGeom>
          <a:noFill/>
          <a:ln w="9525">
            <a:noFill/>
          </a:ln>
        </p:spPr>
        <p:txBody>
          <a:bodyPr lIns="13500" tIns="8100" rIns="1350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焦耳（</a:t>
            </a:r>
            <a:r>
              <a:rPr lang="en-US" altLang="zh-CN" sz="2100" b="1">
                <a:solidFill>
                  <a:schemeClr val="tx2"/>
                </a:solidFill>
                <a:latin typeface="Times New Roman" panose="02020603050405020304" pitchFamily="18" charset="0"/>
              </a:rPr>
              <a:t>J</a:t>
            </a:r>
            <a:r>
              <a:rPr lang="zh-CN" altLang="en-US" sz="21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50190" name="Line 22"/>
          <p:cNvSpPr/>
          <p:nvPr/>
        </p:nvSpPr>
        <p:spPr>
          <a:xfrm flipV="1">
            <a:off x="3502581" y="2384108"/>
            <a:ext cx="404813" cy="459581"/>
          </a:xfrm>
          <a:prstGeom prst="line">
            <a:avLst/>
          </a:prstGeom>
          <a:ln w="28575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" name="Text Box 24"/>
          <p:cNvSpPr txBox="1"/>
          <p:nvPr/>
        </p:nvSpPr>
        <p:spPr>
          <a:xfrm>
            <a:off x="2962037" y="3627120"/>
            <a:ext cx="3671888" cy="3893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即：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1 J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1 N · m</a:t>
            </a:r>
          </a:p>
        </p:txBody>
      </p:sp>
      <p:sp>
        <p:nvSpPr>
          <p:cNvPr id="7" name="Text Box 3"/>
          <p:cNvSpPr txBox="1"/>
          <p:nvPr/>
        </p:nvSpPr>
        <p:spPr>
          <a:xfrm>
            <a:off x="1101329" y="623650"/>
            <a:ext cx="4158853" cy="4345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二、功的计算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50195" name="文本框 50194"/>
          <p:cNvSpPr txBox="1"/>
          <p:nvPr/>
        </p:nvSpPr>
        <p:spPr>
          <a:xfrm>
            <a:off x="3609737" y="2032874"/>
            <a:ext cx="1243013" cy="392415"/>
          </a:xfrm>
          <a:prstGeom prst="rect">
            <a:avLst/>
          </a:prstGeom>
          <a:noFill/>
          <a:ln w="2857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  </a:t>
            </a:r>
            <a:r>
              <a:rPr lang="en-US" altLang="zh-CN" sz="2100" b="1" i="1">
                <a:solidFill>
                  <a:srgbClr val="CC0000"/>
                </a:solidFill>
                <a:latin typeface="Times New Roman" panose="02020603050405020304" pitchFamily="18" charset="0"/>
              </a:rPr>
              <a:t>W </a:t>
            </a:r>
            <a:r>
              <a:rPr lang="en-US" altLang="zh-CN" sz="2100" b="1">
                <a:solidFill>
                  <a:srgbClr val="CC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100" b="1" i="1">
                <a:solidFill>
                  <a:srgbClr val="CC0000"/>
                </a:solidFill>
                <a:latin typeface="Times New Roman" panose="02020603050405020304" pitchFamily="18" charset="0"/>
              </a:rPr>
              <a:t>Fs</a:t>
            </a: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1909525" y="4152186"/>
            <a:ext cx="58864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意义：</a:t>
            </a:r>
            <a:r>
              <a:rPr lang="en-US" altLang="zh-CN" sz="2100" b="1">
                <a:solidFill>
                  <a:srgbClr val="000808"/>
                </a:solidFill>
                <a:latin typeface="Times New Roman" panose="02020603050405020304" pitchFamily="18" charset="0"/>
              </a:rPr>
              <a:t>1 N</a:t>
            </a: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的力使物体在力的方向上，通过</a:t>
            </a:r>
            <a:r>
              <a:rPr lang="en-US" altLang="zh-CN" sz="2100" b="1">
                <a:solidFill>
                  <a:srgbClr val="000808"/>
                </a:solidFill>
                <a:latin typeface="Times New Roman" panose="02020603050405020304" pitchFamily="18" charset="0"/>
              </a:rPr>
              <a:t>1 m</a:t>
            </a: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的距离时所做的功为</a:t>
            </a:r>
            <a:r>
              <a:rPr lang="en-US" altLang="zh-CN" sz="2100" b="1">
                <a:solidFill>
                  <a:srgbClr val="000808"/>
                </a:solidFill>
                <a:latin typeface="Times New Roman" panose="02020603050405020304" pitchFamily="18" charset="0"/>
              </a:rPr>
              <a:t>1 J</a:t>
            </a: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1909525" y="1714024"/>
            <a:ext cx="4994672" cy="453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单位：焦耳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1696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6" grpId="0"/>
      <p:bldP spid="50188" grpId="0"/>
      <p:bldP spid="50189" grpId="0"/>
      <p:bldP spid="50195" grpId="0" bldLvl="0" animBg="1"/>
      <p:bldP spid="24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5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6766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自主学习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2411399" y="1760694"/>
            <a:ext cx="1485900" cy="438581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W </a:t>
            </a:r>
            <a:r>
              <a:rPr lang="en-US" altLang="zh-CN" sz="24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= </a:t>
            </a:r>
            <a:r>
              <a:rPr lang="en-US" altLang="zh-CN" sz="2400" b="1" i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Fs</a:t>
            </a:r>
          </a:p>
        </p:txBody>
      </p:sp>
      <p:graphicFrame>
        <p:nvGraphicFramePr>
          <p:cNvPr id="47" name="对象 46"/>
          <p:cNvGraphicFramePr>
            <a:graphicFrameLocks noChangeAspect="1"/>
          </p:cNvGraphicFramePr>
          <p:nvPr/>
        </p:nvGraphicFramePr>
        <p:xfrm>
          <a:off x="5079973" y="2008356"/>
          <a:ext cx="945356" cy="792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r:id="rId3" imgW="11277600" imgH="9448800" progId="Equation.3">
                  <p:embed/>
                </p:oleObj>
              </mc:Choice>
              <mc:Fallback>
                <p:oleObj r:id="rId3" imgW="11277600" imgH="9448800" progId="Equation.3">
                  <p:embed/>
                  <p:pic>
                    <p:nvPicPr>
                      <p:cNvPr id="0" name="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9973" y="2008356"/>
                        <a:ext cx="945356" cy="79295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/>
          <p:cNvGraphicFramePr>
            <a:graphicFrameLocks noChangeAspect="1"/>
          </p:cNvGraphicFramePr>
          <p:nvPr/>
        </p:nvGraphicFramePr>
        <p:xfrm>
          <a:off x="5079973" y="1100431"/>
          <a:ext cx="782241" cy="735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r:id="rId5" imgW="10058400" imgH="9448800" progId="Equation.3">
                  <p:embed/>
                </p:oleObj>
              </mc:Choice>
              <mc:Fallback>
                <p:oleObj r:id="rId5" imgW="10058400" imgH="9448800" progId="Equation.3">
                  <p:embed/>
                  <p:pic>
                    <p:nvPicPr>
                      <p:cNvPr id="0" name="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79973" y="1100431"/>
                        <a:ext cx="782241" cy="73580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892005" y="2394927"/>
            <a:ext cx="8012844" cy="26327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7628" tIns="35243" rIns="67628" bIns="352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注意：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等线" panose="02010600030101010101" charset="-122"/>
              <a:cs typeface="+mn-ea"/>
              <a:sym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F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与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具有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同时性：即在受力的同时移动的距离，移动距离的同时受了力；</a:t>
            </a:r>
            <a:endParaRPr lang="en-US" altLang="zh-CN" sz="2100" b="1" dirty="0">
              <a:latin typeface="Times New Roman" panose="02020603050405020304" pitchFamily="18" charset="0"/>
              <a:ea typeface="等线" panose="02010600030101010101" charset="-122"/>
              <a:cs typeface="+mn-ea"/>
              <a:sym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 F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与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s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具有同线性：即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F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与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s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在同一直线上；</a:t>
            </a:r>
            <a:endParaRPr lang="en-US" altLang="zh-CN" sz="2100" b="1" dirty="0">
              <a:latin typeface="Times New Roman" panose="02020603050405020304" pitchFamily="18" charset="0"/>
              <a:ea typeface="等线" panose="02010600030101010101" charset="-122"/>
              <a:cs typeface="+mn-ea"/>
              <a:sym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 F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与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s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具有同体性：即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F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与</a:t>
            </a:r>
            <a:r>
              <a:rPr lang="en-US" altLang="zh-CN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s</a:t>
            </a:r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对应同一个物体。</a:t>
            </a: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1619251" y="1113236"/>
            <a:ext cx="160685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D0D0D"/>
                </a:solidFill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功的计算</a:t>
            </a:r>
            <a:endParaRPr lang="en-US" altLang="zh-CN" sz="2400" b="1" dirty="0">
              <a:latin typeface="Times New Roman" panose="02020603050405020304" pitchFamily="18" charset="0"/>
              <a:ea typeface="等线" panose="02010600030101010101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296733" y="1518779"/>
            <a:ext cx="275267" cy="87624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等线" panose="02010600030101010101" charset="-122"/>
              <a:cs typeface="+mn-ea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31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accel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9" grpId="0" bldLvl="0"/>
      <p:bldP spid="50" grpId="0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功的简单计算(一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767409" y="1256860"/>
            <a:ext cx="6156218" cy="3462872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 bwMode="auto">
          <a:xfrm>
            <a:off x="1767409" y="730045"/>
            <a:ext cx="5634111" cy="4405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7628" tIns="35243" rIns="67628" bIns="35243" rtlCol="0">
            <a:spAutoFit/>
          </a:bodyPr>
          <a:lstStyle/>
          <a:p>
            <a:pPr algn="l" eaLnBrk="1" hangingPunct="1"/>
            <a:r>
              <a:rPr lang="zh-CN" altLang="en-US" sz="24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功的简单计算（一）</a:t>
            </a:r>
          </a:p>
        </p:txBody>
      </p:sp>
      <p:sp>
        <p:nvSpPr>
          <p:cNvPr id="7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altLang="zh-CN" sz="3300" kern="0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5</a:t>
            </a:r>
            <a:endParaRPr sz="3300" kern="0" dirty="0">
              <a:latin typeface="Times New Roman" panose="02020603050405020304" pitchFamily="18" charset="0"/>
              <a:ea typeface="等线" panose="02010600030101010101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92005" y="167408"/>
            <a:ext cx="1306766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自主学习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6950094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功的简单计算(二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42183" y="1103746"/>
            <a:ext cx="6434199" cy="3619238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 bwMode="auto">
          <a:xfrm>
            <a:off x="1542182" y="675250"/>
            <a:ext cx="5634111" cy="39433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7628" tIns="35243" rIns="67628" bIns="35243" rtlCol="0">
            <a:spAutoFit/>
          </a:bodyPr>
          <a:lstStyle/>
          <a:p>
            <a:pPr algn="l" eaLnBrk="1" hangingPunct="1"/>
            <a:r>
              <a:rPr lang="zh-CN" altLang="en-US" sz="2100" b="1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功的简单计算（二）</a:t>
            </a:r>
          </a:p>
        </p:txBody>
      </p:sp>
      <p:sp>
        <p:nvSpPr>
          <p:cNvPr id="7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altLang="zh-CN" sz="3300" kern="0" dirty="0"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5</a:t>
            </a:r>
            <a:endParaRPr sz="3300" kern="0" dirty="0">
              <a:latin typeface="Times New Roman" panose="02020603050405020304" pitchFamily="18" charset="0"/>
              <a:ea typeface="等线" panose="02010600030101010101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92005" y="167408"/>
            <a:ext cx="1306766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charset="-122"/>
                <a:cs typeface="+mn-ea"/>
                <a:sym typeface="Times New Roman" panose="02020603050405020304" pitchFamily="18" charset="0"/>
              </a:rPr>
              <a:t>自主学习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86851515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0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0481"/>
          <p:cNvSpPr/>
          <p:nvPr/>
        </p:nvSpPr>
        <p:spPr>
          <a:xfrm>
            <a:off x="4370070" y="730092"/>
            <a:ext cx="4261485" cy="39971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marL="257175" indent="-257175" algn="r" eaLnBrk="0" fontAlgn="base" hangingPunc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700" b="1" u="sng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焦耳</a:t>
            </a:r>
            <a:r>
              <a:rPr lang="zh-CN" altLang="en-US" b="1" noProof="1">
                <a:latin typeface="Arial" panose="020B0604020202020204" pitchFamily="34" charset="0"/>
                <a:ea typeface="黑体" panose="02010609060101010101" pitchFamily="1" charset="-122"/>
              </a:rPr>
              <a:t>是</a:t>
            </a: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英国物理学家</a:t>
            </a:r>
            <a:r>
              <a:rPr lang="zh-CN" altLang="en-US" b="1" noProof="1">
                <a:latin typeface="Arial" panose="020B0604020202020204" pitchFamily="34" charset="0"/>
                <a:ea typeface="黑体" panose="02010609060101010101" pitchFamily="1" charset="-122"/>
              </a:rPr>
              <a:t>。</a:t>
            </a:r>
            <a:r>
              <a:rPr lang="en-US" altLang="x-none" b="1" noProof="1">
                <a:latin typeface="Arial" panose="020B0604020202020204" pitchFamily="34" charset="0"/>
                <a:ea typeface="宋体" panose="02010600030101010101" pitchFamily="2" charset="-122"/>
              </a:rPr>
              <a:t>1818</a:t>
            </a:r>
            <a:r>
              <a:rPr lang="zh-CN" altLang="en-US" b="1" noProof="1">
                <a:latin typeface="Arial" panose="020B0604020202020204" pitchFamily="34" charset="0"/>
                <a:ea typeface="黑体" panose="02010609060101010101" pitchFamily="1" charset="-122"/>
              </a:rPr>
              <a:t>年</a:t>
            </a:r>
            <a:r>
              <a:rPr lang="en-US" altLang="x-none" b="1" noProof="1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b="1" noProof="1">
                <a:latin typeface="Arial" panose="020B0604020202020204" pitchFamily="34" charset="0"/>
                <a:ea typeface="黑体" panose="02010609060101010101" pitchFamily="1" charset="-122"/>
              </a:rPr>
              <a:t>月</a:t>
            </a:r>
            <a:r>
              <a:rPr lang="en-US" altLang="x-none" b="1" noProof="1">
                <a:latin typeface="Arial" panose="020B0604020202020204" pitchFamily="34" charset="0"/>
                <a:ea typeface="宋体" panose="02010600030101010101" pitchFamily="2" charset="-122"/>
              </a:rPr>
              <a:t>24</a:t>
            </a:r>
            <a:r>
              <a:rPr lang="zh-CN" altLang="en-US" b="1" noProof="1">
                <a:latin typeface="Arial" panose="020B0604020202020204" pitchFamily="34" charset="0"/>
                <a:ea typeface="黑体" panose="02010609060101010101" pitchFamily="1" charset="-122"/>
              </a:rPr>
              <a:t>日生于索尔福。他父亲是酿酒厂的厂主。焦耳从小体弱不能上学，在家跟父亲学酿酒，并利用空闲时间自学化学、物理。他很喜欢电学和磁学，对实验特别感兴趣。后来成为英国曼彻斯特的一位酿酒师和业余科学家。焦耳可以说是一位靠自学成才的杰出的科学家。焦耳最早的工作是电学和磁学方面的研究，后转向对功热转化的实验研究。</a:t>
            </a:r>
            <a:r>
              <a:rPr lang="en-US" altLang="x-none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1866</a:t>
            </a:r>
            <a:r>
              <a:rPr lang="zh-CN" altLang="en-US" b="1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1" charset="-122"/>
              </a:rPr>
              <a:t>年由于他在热学、电学和热力学方面的贡献，被授予英国皇家学会柯普莱金质奖章</a:t>
            </a:r>
            <a:r>
              <a:rPr lang="zh-CN" altLang="en-US" b="1" noProof="1">
                <a:latin typeface="Arial" panose="020B0604020202020204" pitchFamily="34" charset="0"/>
                <a:ea typeface="黑体" panose="02010609060101010101" pitchFamily="1" charset="-122"/>
              </a:rPr>
              <a:t>。</a:t>
            </a:r>
            <a:r>
              <a:rPr lang="zh-CN" altLang="en-US" noProof="1">
                <a:latin typeface="Arial" panose="020B0604020202020204" pitchFamily="34" charset="0"/>
                <a:ea typeface="黑体" panose="02010609060101010101" pitchFamily="1" charset="-122"/>
              </a:rPr>
              <a:t> </a:t>
            </a:r>
          </a:p>
        </p:txBody>
      </p:sp>
      <p:pic>
        <p:nvPicPr>
          <p:cNvPr id="58371" name="图片 20482" descr="j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62" y="897732"/>
            <a:ext cx="3024188" cy="31837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84656729"/>
      </p:ext>
    </p:extLst>
  </p:cSld>
  <p:clrMapOvr>
    <a:masterClrMapping/>
  </p:clrMapOvr>
  <p:transition>
    <p:cover dir="d"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3866" y="832961"/>
            <a:ext cx="8690610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质量为50千克的雪橇装载了350千克的原木，一匹马拉着雪橇沿着平直的路面匀速前行，将原木运到3</a:t>
            </a:r>
            <a:r>
              <a:rPr lang="en-US" altLang="zh-CN" sz="2400"/>
              <a:t>000</a:t>
            </a:r>
            <a:r>
              <a:rPr lang="zh-CN" altLang="en-US" sz="2400"/>
              <a:t>米外的货场，如果雪橇行进中受到的摩擦力是800牛顿，求马车水平拉力做的功。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6291" y="1870710"/>
            <a:ext cx="7650956" cy="33932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解：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雪橇在平直公路上做匀速直线运动，马的水平拉力与雪橇受到的摩擦力相等：</a:t>
            </a:r>
            <a:r>
              <a:rPr lang="en-US" altLang="zh-CN" sz="2400">
                <a:solidFill>
                  <a:srgbClr val="FF0000"/>
                </a:solidFill>
              </a:rPr>
              <a:t>F=F</a:t>
            </a:r>
            <a:r>
              <a:rPr lang="zh-CN" altLang="en-US" sz="2400" baseline="-25000">
                <a:solidFill>
                  <a:srgbClr val="FF0000"/>
                </a:solidFill>
              </a:rPr>
              <a:t>摩</a:t>
            </a:r>
            <a:r>
              <a:rPr lang="en-US" altLang="zh-CN" sz="2400">
                <a:solidFill>
                  <a:srgbClr val="FF0000"/>
                </a:solidFill>
              </a:rPr>
              <a:t>=800N</a:t>
            </a:r>
            <a:endParaRPr lang="zh-CN" altLang="en-US" sz="2400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雪桥沿水平方向移动的距离：</a:t>
            </a:r>
            <a:r>
              <a:rPr lang="en-US" altLang="zh-CN" sz="2400">
                <a:solidFill>
                  <a:srgbClr val="FF0000"/>
                </a:solidFill>
              </a:rPr>
              <a:t>S=3000m</a:t>
            </a:r>
            <a:endParaRPr lang="zh-CN" altLang="en-US" sz="2400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马的水平拉力所做的功：</a:t>
            </a:r>
            <a:r>
              <a:rPr lang="en-US" altLang="zh-CN" sz="2400">
                <a:solidFill>
                  <a:srgbClr val="FF0000"/>
                </a:solidFill>
              </a:rPr>
              <a:t>W=FS=800N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×3000m=2.4×10</a:t>
            </a:r>
            <a:r>
              <a:rPr lang="en-US" altLang="zh-CN" sz="2400" baseline="3000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398244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63251" y="802957"/>
            <a:ext cx="574358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1930" y="802958"/>
            <a:ext cx="813530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>
                <a:ea typeface="宋体" panose="02010600030101010101" pitchFamily="2" charset="-122"/>
              </a:rPr>
              <a:t>2</a:t>
            </a:r>
            <a:r>
              <a:rPr lang="zh-CN" altLang="en-US" sz="2400">
                <a:ea typeface="宋体" panose="02010600030101010101" pitchFamily="2" charset="-122"/>
              </a:rPr>
              <a:t>．如图所示四种情景中，人对物体做了功的是（　　）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24853" y="1379220"/>
            <a:ext cx="7324725" cy="1570673"/>
            <a:chOff x="9075" y="5216"/>
            <a:chExt cx="8596" cy="1911"/>
          </a:xfrm>
        </p:grpSpPr>
        <p:pic>
          <p:nvPicPr>
            <p:cNvPr id="2" name="图片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075" y="5313"/>
              <a:ext cx="1050" cy="18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955" y="5216"/>
              <a:ext cx="1335" cy="16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3058" y="5216"/>
              <a:ext cx="1950" cy="1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5827" y="5313"/>
              <a:ext cx="1845" cy="16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724853" y="3172302"/>
            <a:ext cx="7494270" cy="7148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100">
                <a:ea typeface="宋体" panose="02010600030101010101" pitchFamily="2" charset="-122"/>
              </a:rPr>
              <a:t>．提着桶在水平地面上匀速前进</a:t>
            </a:r>
            <a:r>
              <a:rPr lang="en-US" sz="210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sz="21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100">
                <a:ea typeface="宋体" panose="02010600030101010101" pitchFamily="2" charset="-122"/>
              </a:rPr>
              <a:t>．搬而未起</a:t>
            </a:r>
            <a:endParaRPr lang="en-US" sz="2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1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100">
                <a:ea typeface="宋体" panose="02010600030101010101" pitchFamily="2" charset="-122"/>
              </a:rPr>
              <a:t>．撬起石块</a:t>
            </a:r>
            <a:r>
              <a:rPr lang="en-US" sz="21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r>
              <a:rPr lang="en-US" sz="210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100">
                <a:ea typeface="宋体" panose="02010600030101010101" pitchFamily="2" charset="-122"/>
              </a:rPr>
              <a:t>．推而不动</a:t>
            </a:r>
          </a:p>
        </p:txBody>
      </p:sp>
    </p:spTree>
    <p:extLst>
      <p:ext uri="{BB962C8B-B14F-4D97-AF65-F5344CB8AC3E}">
        <p14:creationId xmlns:p14="http://schemas.microsoft.com/office/powerpoint/2010/main" val="362162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400925" y="1037272"/>
            <a:ext cx="5743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104" name="文本框 103"/>
          <p:cNvSpPr txBox="1"/>
          <p:nvPr/>
        </p:nvSpPr>
        <p:spPr>
          <a:xfrm rot="10800000" flipV="1">
            <a:off x="565309" y="1037273"/>
            <a:ext cx="7196138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>
                <a:ea typeface="宋体" panose="02010600030101010101" pitchFamily="2" charset="-122"/>
              </a:rPr>
              <a:t>3</a:t>
            </a:r>
            <a:r>
              <a:rPr lang="zh-CN" altLang="en-US">
                <a:ea typeface="宋体" panose="02010600030101010101" pitchFamily="2" charset="-122"/>
              </a:rPr>
              <a:t>．下列生活实例中，力对物体做功的有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918687" y="1610678"/>
            <a:ext cx="7056596" cy="14101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 rot="10800000" flipV="1">
            <a:off x="565309" y="2737485"/>
            <a:ext cx="8330089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endParaRPr lang="en-US">
              <a:latin typeface="Times New Roman" panose="02020603050405020304" pitchFamily="18" charset="0"/>
            </a:endParaRPr>
          </a:p>
          <a:p>
            <a:r>
              <a:rPr lang="zh-CN" altLang="en-US">
                <a:ea typeface="宋体" panose="02010600030101010101" pitchFamily="2" charset="-122"/>
              </a:rPr>
              <a:t>甲：小车在推力的作用下前进了一段距离</a:t>
            </a:r>
            <a:r>
              <a:rPr lang="en-US">
                <a:latin typeface="Times New Roman" panose="02020603050405020304" pitchFamily="18" charset="0"/>
              </a:rPr>
              <a:t>    </a:t>
            </a:r>
          </a:p>
          <a:p>
            <a:r>
              <a:rPr lang="zh-CN" altLang="en-US">
                <a:ea typeface="宋体" panose="02010600030101010101" pitchFamily="2" charset="-122"/>
              </a:rPr>
              <a:t>乙：提着滑板在水平路面上前行</a:t>
            </a:r>
          </a:p>
          <a:p>
            <a:r>
              <a:rPr lang="zh-CN" altLang="en-US">
                <a:ea typeface="宋体" panose="02010600030101010101" pitchFamily="2" charset="-122"/>
              </a:rPr>
              <a:t>丙：物体在绳子力作用下升高</a:t>
            </a:r>
            <a:r>
              <a:rPr lang="en-US">
                <a:latin typeface="Times New Roman" panose="02020603050405020304" pitchFamily="18" charset="0"/>
              </a:rPr>
              <a:t>    </a:t>
            </a:r>
          </a:p>
          <a:p>
            <a:r>
              <a:rPr lang="zh-CN" altLang="en-US">
                <a:ea typeface="宋体" panose="02010600030101010101" pitchFamily="2" charset="-122"/>
              </a:rPr>
              <a:t>丁：用尽全力搬石头，搬而未起</a:t>
            </a:r>
          </a:p>
          <a:p>
            <a:endParaRPr lang="en-US">
              <a:latin typeface="Times New Roman" panose="02020603050405020304" pitchFamily="18" charset="0"/>
            </a:endParaRPr>
          </a:p>
          <a:p>
            <a:r>
              <a:rPr lang="en-US">
                <a:latin typeface="Times New Roman" panose="02020603050405020304" pitchFamily="18" charset="0"/>
              </a:rPr>
              <a:t>A</a:t>
            </a:r>
            <a:r>
              <a:rPr lang="zh-CN" altLang="en-US">
                <a:ea typeface="宋体" panose="02010600030101010101" pitchFamily="2" charset="-122"/>
              </a:rPr>
              <a:t>．甲和乙</a:t>
            </a:r>
            <a:r>
              <a:rPr lang="en-US">
                <a:latin typeface="Times New Roman" panose="02020603050405020304" pitchFamily="18" charset="0"/>
              </a:rPr>
              <a:t>	B</a:t>
            </a:r>
            <a:r>
              <a:rPr lang="zh-CN" altLang="en-US">
                <a:ea typeface="宋体" panose="02010600030101010101" pitchFamily="2" charset="-122"/>
              </a:rPr>
              <a:t>．甲和丙</a:t>
            </a:r>
            <a:r>
              <a:rPr lang="en-US">
                <a:latin typeface="Times New Roman" panose="02020603050405020304" pitchFamily="18" charset="0"/>
              </a:rPr>
              <a:t>	C</a:t>
            </a:r>
            <a:r>
              <a:rPr lang="zh-CN" altLang="en-US">
                <a:ea typeface="宋体" panose="02010600030101010101" pitchFamily="2" charset="-122"/>
              </a:rPr>
              <a:t>．乙和丙</a:t>
            </a:r>
            <a:r>
              <a:rPr lang="en-US">
                <a:latin typeface="Times New Roman" panose="02020603050405020304" pitchFamily="18" charset="0"/>
              </a:rPr>
              <a:t>	D</a:t>
            </a:r>
            <a:r>
              <a:rPr lang="zh-CN" altLang="en-US">
                <a:ea typeface="宋体" panose="02010600030101010101" pitchFamily="2" charset="-122"/>
              </a:rPr>
              <a:t>．丙和丁</a:t>
            </a:r>
          </a:p>
        </p:txBody>
      </p:sp>
    </p:spTree>
    <p:extLst>
      <p:ext uri="{BB962C8B-B14F-4D97-AF65-F5344CB8AC3E}">
        <p14:creationId xmlns:p14="http://schemas.microsoft.com/office/powerpoint/2010/main" val="406654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93506" y="1138714"/>
            <a:ext cx="5743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C00000"/>
                </a:solidFill>
              </a:rPr>
              <a:t>D</a:t>
            </a:r>
          </a:p>
        </p:txBody>
      </p:sp>
      <p:pic>
        <p:nvPicPr>
          <p:cNvPr id="105" name="图片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5193507" y="2737485"/>
            <a:ext cx="1923574" cy="2145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" name="文本框 105"/>
          <p:cNvSpPr txBox="1"/>
          <p:nvPr/>
        </p:nvSpPr>
        <p:spPr>
          <a:xfrm>
            <a:off x="796290" y="730092"/>
            <a:ext cx="7554754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>
                <a:ea typeface="宋体" panose="02010600030101010101" pitchFamily="2" charset="-122"/>
              </a:rPr>
              <a:t>4</a:t>
            </a:r>
            <a:r>
              <a:rPr lang="zh-CN" altLang="en-US" sz="2100">
                <a:ea typeface="宋体" panose="02010600030101010101" pitchFamily="2" charset="-122"/>
              </a:rPr>
              <a:t>．在台球比赛中，选手推动球杆撞击白球，白球发生运动后碰撞其他球，以下说法错误的是（        </a:t>
            </a:r>
            <a:r>
              <a:rPr lang="en-US" sz="2100">
                <a:latin typeface="Times New Roman" panose="02020603050405020304" pitchFamily="18" charset="0"/>
              </a:rPr>
              <a:t>  </a:t>
            </a:r>
            <a:r>
              <a:rPr lang="zh-CN" altLang="en-US" sz="2100">
                <a:ea typeface="宋体" panose="02010600030101010101" pitchFamily="2" charset="-122"/>
              </a:rPr>
              <a:t>）</a:t>
            </a:r>
          </a:p>
          <a:p>
            <a:r>
              <a:rPr lang="en-US" altLang="zh-CN" sz="2100">
                <a:ea typeface="宋体" panose="02010600030101010101" pitchFamily="2" charset="-122"/>
              </a:rPr>
              <a:t>A</a:t>
            </a:r>
            <a:r>
              <a:rPr lang="zh-CN" altLang="en-US" sz="2100">
                <a:ea typeface="宋体" panose="02010600030101010101" pitchFamily="2" charset="-122"/>
              </a:rPr>
              <a:t>．在水平桌面滚动的球受到了重力，但重力对它没有做功</a:t>
            </a:r>
            <a:endParaRPr lang="zh-CN" altLang="en-US" sz="2100">
              <a:cs typeface="Times New Roman" panose="02020603050405020304" pitchFamily="18" charset="0"/>
            </a:endParaRPr>
          </a:p>
          <a:p>
            <a:r>
              <a:rPr lang="en-US" altLang="zh-CN" sz="2100">
                <a:cs typeface="Times New Roman" panose="02020603050405020304" pitchFamily="18" charset="0"/>
              </a:rPr>
              <a:t>B</a:t>
            </a:r>
            <a:r>
              <a:rPr lang="zh-CN" altLang="en-US" sz="2100">
                <a:cs typeface="Times New Roman" panose="02020603050405020304" pitchFamily="18" charset="0"/>
              </a:rPr>
              <a:t>．</a:t>
            </a:r>
            <a:r>
              <a:rPr lang="zh-CN" altLang="en-US" sz="2100">
                <a:ea typeface="宋体" panose="02010600030101010101" pitchFamily="2" charset="-122"/>
              </a:rPr>
              <a:t>手推动球杆前进时，手对球杆做了功</a:t>
            </a:r>
            <a:endParaRPr lang="en-US" sz="2100">
              <a:latin typeface="Times New Roman" panose="02020603050405020304" pitchFamily="18" charset="0"/>
            </a:endParaRPr>
          </a:p>
          <a:p>
            <a:r>
              <a:rPr lang="en-US" sz="2100">
                <a:latin typeface="Times New Roman" panose="02020603050405020304" pitchFamily="18" charset="0"/>
              </a:rPr>
              <a:t>C</a:t>
            </a:r>
            <a:r>
              <a:rPr lang="zh-CN" altLang="en-US" sz="2100">
                <a:ea typeface="宋体" panose="02010600030101010101" pitchFamily="2" charset="-122"/>
              </a:rPr>
              <a:t>．桌面对球的支持力没有做功</a:t>
            </a:r>
            <a:endParaRPr lang="en-US" sz="2100">
              <a:latin typeface="Times New Roman" panose="02020603050405020304" pitchFamily="18" charset="0"/>
            </a:endParaRPr>
          </a:p>
          <a:p>
            <a:r>
              <a:rPr lang="en-US" sz="2100">
                <a:latin typeface="Times New Roman" panose="02020603050405020304" pitchFamily="18" charset="0"/>
              </a:rPr>
              <a:t>D</a:t>
            </a:r>
            <a:r>
              <a:rPr lang="zh-CN" altLang="en-US" sz="2100">
                <a:ea typeface="宋体" panose="02010600030101010101" pitchFamily="2" charset="-122"/>
              </a:rPr>
              <a:t>．白球撞击黑球后没有静止，是因为人的手还在对白球做功</a:t>
            </a:r>
          </a:p>
        </p:txBody>
      </p:sp>
    </p:spTree>
    <p:extLst>
      <p:ext uri="{BB962C8B-B14F-4D97-AF65-F5344CB8AC3E}">
        <p14:creationId xmlns:p14="http://schemas.microsoft.com/office/powerpoint/2010/main" val="372367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6290" y="730092"/>
            <a:ext cx="4081939" cy="2740819"/>
          </a:xfrm>
          <a:prstGeom prst="rect">
            <a:avLst/>
          </a:prstGeom>
        </p:spPr>
      </p:pic>
      <p:sp>
        <p:nvSpPr>
          <p:cNvPr id="33830" name="圆角矩形 3"/>
          <p:cNvSpPr/>
          <p:nvPr/>
        </p:nvSpPr>
        <p:spPr>
          <a:xfrm>
            <a:off x="5079683" y="1315402"/>
            <a:ext cx="3784759" cy="1976438"/>
          </a:xfrm>
          <a:prstGeom prst="roundRect">
            <a:avLst>
              <a:gd name="adj" fmla="val 11380"/>
            </a:avLst>
          </a:prstGeom>
          <a:solidFill>
            <a:srgbClr val="BBE0E3"/>
          </a:solidFill>
          <a:ln w="1905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68580" tIns="34290" rIns="13500" bIns="34290" anchor="ctr"/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　　如果某个力对物体的移动做出了贡献，取得了工作的成效，说这个力对物体做了功。</a:t>
            </a:r>
            <a:endParaRPr lang="en-US" altLang="zh-CN" sz="2100" b="1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290" y="3470910"/>
            <a:ext cx="7745730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/>
              <a:t>   </a:t>
            </a:r>
            <a:r>
              <a:rPr lang="zh-CN" altLang="en-US" sz="2400"/>
              <a:t>用叉车搬运货物时，叉车把货物从地面提升到一定高度</a:t>
            </a:r>
            <a:r>
              <a:rPr lang="en-US" altLang="zh-CN" sz="2400"/>
              <a:t>.</a:t>
            </a:r>
            <a:r>
              <a:rPr lang="zh-CN" altLang="en-US" sz="2400"/>
              <a:t>叉车又用力拖起货物，使货物在这个力的方向上发生了位置的移动，我们看到了叉车的工作的成效</a:t>
            </a:r>
            <a:r>
              <a:rPr lang="en-US" altLang="zh-CN" sz="24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723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892017" y="1490663"/>
            <a:ext cx="6871811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000">
                <a:latin typeface="宋体" panose="02010600030101010101" pitchFamily="2" charset="-122"/>
              </a:rPr>
              <a:t>5.</a:t>
            </a:r>
            <a:r>
              <a:rPr lang="zh-CN" altLang="en-US" sz="3000">
                <a:ea typeface="宋体" panose="02010600030101010101" pitchFamily="2" charset="-122"/>
              </a:rPr>
              <a:t>小军同学用</a:t>
            </a:r>
            <a:r>
              <a:rPr lang="en-US" sz="3000">
                <a:latin typeface="Times New Roman" panose="02020603050405020304" pitchFamily="18" charset="0"/>
              </a:rPr>
              <a:t>30N</a:t>
            </a:r>
            <a:r>
              <a:rPr lang="zh-CN" altLang="en-US" sz="3000">
                <a:ea typeface="宋体" panose="02010600030101010101" pitchFamily="2" charset="-122"/>
              </a:rPr>
              <a:t>的水平推力推着重</a:t>
            </a:r>
            <a:r>
              <a:rPr lang="en-US" sz="3000">
                <a:latin typeface="Times New Roman" panose="02020603050405020304" pitchFamily="18" charset="0"/>
              </a:rPr>
              <a:t>100N</a:t>
            </a:r>
            <a:r>
              <a:rPr lang="zh-CN" altLang="en-US" sz="3000">
                <a:ea typeface="宋体" panose="02010600030101010101" pitchFamily="2" charset="-122"/>
              </a:rPr>
              <a:t>的箱子在水平地面上前进了</a:t>
            </a:r>
            <a:r>
              <a:rPr lang="en-US" sz="3000">
                <a:latin typeface="Times New Roman" panose="02020603050405020304" pitchFamily="18" charset="0"/>
              </a:rPr>
              <a:t>3m</a:t>
            </a:r>
            <a:r>
              <a:rPr lang="zh-CN" altLang="en-US" sz="3000">
                <a:ea typeface="宋体" panose="02010600030101010101" pitchFamily="2" charset="-122"/>
              </a:rPr>
              <a:t>，则小军对箱子做的功为</a:t>
            </a:r>
            <a:r>
              <a:rPr lang="en-US" sz="3000">
                <a:latin typeface="Times New Roman" panose="02020603050405020304" pitchFamily="18" charset="0"/>
              </a:rPr>
              <a:t>___________J</a:t>
            </a:r>
            <a:r>
              <a:rPr lang="zh-CN" altLang="en-US" sz="3000"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1524" y="2255997"/>
            <a:ext cx="187071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000">
                <a:solidFill>
                  <a:srgbClr val="FF0000"/>
                </a:solidFill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174528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课堂总结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5059" name="组合 45058"/>
          <p:cNvGrpSpPr/>
          <p:nvPr/>
        </p:nvGrpSpPr>
        <p:grpSpPr>
          <a:xfrm>
            <a:off x="2227660" y="1194198"/>
            <a:ext cx="3968353" cy="567928"/>
            <a:chOff x="283" y="2071"/>
            <a:chExt cx="904" cy="1766"/>
          </a:xfrm>
        </p:grpSpPr>
        <p:sp>
          <p:nvSpPr>
            <p:cNvPr id="45060" name="圆角矩形 45059"/>
            <p:cNvSpPr/>
            <p:nvPr/>
          </p:nvSpPr>
          <p:spPr>
            <a:xfrm>
              <a:off x="283" y="2071"/>
              <a:ext cx="903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1" name="圆角矩形 45060"/>
            <p:cNvSpPr/>
            <p:nvPr/>
          </p:nvSpPr>
          <p:spPr>
            <a:xfrm>
              <a:off x="291" y="3371"/>
              <a:ext cx="891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2" name="圆角矩形 45061"/>
            <p:cNvSpPr/>
            <p:nvPr/>
          </p:nvSpPr>
          <p:spPr>
            <a:xfrm>
              <a:off x="291" y="2085"/>
              <a:ext cx="891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文本框 45062"/>
            <p:cNvSpPr txBox="1"/>
            <p:nvPr/>
          </p:nvSpPr>
          <p:spPr>
            <a:xfrm>
              <a:off x="302" y="2352"/>
              <a:ext cx="885" cy="12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rgbClr val="0D0D0D"/>
                  </a:solidFill>
                  <a:latin typeface="Arial" panose="020B0604020202020204" pitchFamily="34" charset="0"/>
                </a:rPr>
                <a:t>物理学中的“功”指什么？</a:t>
              </a:r>
              <a:endParaRPr lang="zh-CN" altLang="en-US" sz="2100" b="1" dirty="0">
                <a:solidFill>
                  <a:srgbClr val="000000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45064" name="组合 45063"/>
          <p:cNvGrpSpPr/>
          <p:nvPr/>
        </p:nvGrpSpPr>
        <p:grpSpPr>
          <a:xfrm>
            <a:off x="2336007" y="3894535"/>
            <a:ext cx="3942160" cy="543048"/>
            <a:chOff x="2683" y="1894"/>
            <a:chExt cx="904" cy="1952"/>
          </a:xfrm>
        </p:grpSpPr>
        <p:sp>
          <p:nvSpPr>
            <p:cNvPr id="45065" name="圆角矩形 45064"/>
            <p:cNvSpPr/>
            <p:nvPr/>
          </p:nvSpPr>
          <p:spPr>
            <a:xfrm>
              <a:off x="2683" y="2071"/>
              <a:ext cx="903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6" name="圆角矩形 45065"/>
            <p:cNvSpPr/>
            <p:nvPr/>
          </p:nvSpPr>
          <p:spPr>
            <a:xfrm>
              <a:off x="2691" y="3371"/>
              <a:ext cx="891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7" name="圆角矩形 45066"/>
            <p:cNvSpPr/>
            <p:nvPr/>
          </p:nvSpPr>
          <p:spPr>
            <a:xfrm>
              <a:off x="2691" y="2085"/>
              <a:ext cx="891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8" name="文本框 45067"/>
            <p:cNvSpPr txBox="1"/>
            <p:nvPr/>
          </p:nvSpPr>
          <p:spPr>
            <a:xfrm>
              <a:off x="3103" y="1894"/>
              <a:ext cx="42" cy="14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endParaRPr lang="en-US" altLang="zh-CN" sz="21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5069" name="文本框 45068"/>
            <p:cNvSpPr txBox="1"/>
            <p:nvPr/>
          </p:nvSpPr>
          <p:spPr>
            <a:xfrm>
              <a:off x="2702" y="2352"/>
              <a:ext cx="885" cy="14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100" b="1" dirty="0">
                  <a:solidFill>
                    <a:srgbClr val="0D0D0D"/>
                  </a:solidFill>
                  <a:latin typeface="宋体" panose="02010600030101010101" pitchFamily="2" charset="-122"/>
                </a:rPr>
                <a:t>功的符号及单位是什么？</a:t>
              </a:r>
              <a:endParaRPr lang="zh-CN" altLang="zh-CN" sz="2100" b="1" dirty="0">
                <a:solidFill>
                  <a:srgbClr val="0D0D0D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5070" name="组合 45069"/>
          <p:cNvGrpSpPr/>
          <p:nvPr/>
        </p:nvGrpSpPr>
        <p:grpSpPr>
          <a:xfrm>
            <a:off x="2255044" y="2112169"/>
            <a:ext cx="3996929" cy="570310"/>
            <a:chOff x="1488" y="2066"/>
            <a:chExt cx="931" cy="1800"/>
          </a:xfrm>
        </p:grpSpPr>
        <p:sp>
          <p:nvSpPr>
            <p:cNvPr id="45071" name="圆角矩形 45070"/>
            <p:cNvSpPr/>
            <p:nvPr/>
          </p:nvSpPr>
          <p:spPr>
            <a:xfrm>
              <a:off x="1488" y="2066"/>
              <a:ext cx="931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2" name="圆角矩形 45071"/>
            <p:cNvSpPr/>
            <p:nvPr/>
          </p:nvSpPr>
          <p:spPr>
            <a:xfrm>
              <a:off x="1502" y="2071"/>
              <a:ext cx="903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3" name="圆角矩形 45072"/>
            <p:cNvSpPr/>
            <p:nvPr/>
          </p:nvSpPr>
          <p:spPr>
            <a:xfrm>
              <a:off x="1510" y="3371"/>
              <a:ext cx="891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4" name="圆角矩形 45073"/>
            <p:cNvSpPr/>
            <p:nvPr/>
          </p:nvSpPr>
          <p:spPr>
            <a:xfrm>
              <a:off x="1510" y="2085"/>
              <a:ext cx="891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5" name="文本框 45074"/>
            <p:cNvSpPr txBox="1"/>
            <p:nvPr/>
          </p:nvSpPr>
          <p:spPr>
            <a:xfrm>
              <a:off x="1521" y="2352"/>
              <a:ext cx="885" cy="13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rgbClr val="0D0D0D"/>
                  </a:solidFill>
                  <a:latin typeface="宋体" panose="02010600030101010101" pitchFamily="2" charset="-122"/>
                </a:rPr>
                <a:t>力对物体做功的两个必要因素</a:t>
              </a:r>
              <a:r>
                <a:rPr lang="zh-CN" altLang="zh-CN" sz="2100" b="1" dirty="0">
                  <a:solidFill>
                    <a:srgbClr val="0D0D0D"/>
                  </a:solidFill>
                  <a:latin typeface="宋体" panose="02010600030101010101" pitchFamily="2" charset="-122"/>
                </a:rPr>
                <a:t>？</a:t>
              </a:r>
              <a:endParaRPr lang="en-US" altLang="zh-CN" sz="2100" b="1">
                <a:solidFill>
                  <a:srgbClr val="0D0D0D"/>
                </a:solidFill>
                <a:latin typeface="楷体_GB2312" pitchFamily="49" charset="-122"/>
              </a:endParaRPr>
            </a:p>
          </p:txBody>
        </p:sp>
      </p:grpSp>
      <p:sp>
        <p:nvSpPr>
          <p:cNvPr id="45079" name="燕尾形 45078"/>
          <p:cNvSpPr/>
          <p:nvPr/>
        </p:nvSpPr>
        <p:spPr>
          <a:xfrm rot="5400000">
            <a:off x="4081462" y="1769269"/>
            <a:ext cx="300038" cy="336947"/>
          </a:xfrm>
          <a:prstGeom prst="chevron">
            <a:avLst>
              <a:gd name="adj" fmla="val 52513"/>
            </a:avLst>
          </a:prstGeom>
          <a:solidFill>
            <a:schemeClr val="accent1"/>
          </a:solidFill>
          <a:ln w="0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5080" name="燕尾形 45079"/>
          <p:cNvSpPr/>
          <p:nvPr/>
        </p:nvSpPr>
        <p:spPr>
          <a:xfrm rot="5400000">
            <a:off x="4081462" y="2714626"/>
            <a:ext cx="300038" cy="336947"/>
          </a:xfrm>
          <a:prstGeom prst="chevron">
            <a:avLst>
              <a:gd name="adj" fmla="val 52513"/>
            </a:avLst>
          </a:prstGeom>
          <a:solidFill>
            <a:srgbClr val="33CC33"/>
          </a:solidFill>
          <a:ln w="0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45092" name="组合 45091"/>
          <p:cNvGrpSpPr/>
          <p:nvPr/>
        </p:nvGrpSpPr>
        <p:grpSpPr>
          <a:xfrm>
            <a:off x="2281238" y="3057525"/>
            <a:ext cx="3969544" cy="513160"/>
            <a:chOff x="499" y="3453"/>
            <a:chExt cx="3334" cy="470"/>
          </a:xfrm>
        </p:grpSpPr>
        <p:grpSp>
          <p:nvGrpSpPr>
            <p:cNvPr id="45091" name="组合 45090"/>
            <p:cNvGrpSpPr/>
            <p:nvPr/>
          </p:nvGrpSpPr>
          <p:grpSpPr>
            <a:xfrm>
              <a:off x="499" y="3453"/>
              <a:ext cx="3334" cy="470"/>
              <a:chOff x="499" y="3453"/>
              <a:chExt cx="3334" cy="470"/>
            </a:xfrm>
          </p:grpSpPr>
          <p:sp>
            <p:nvSpPr>
              <p:cNvPr id="45086" name="圆角矩形 45085"/>
              <p:cNvSpPr/>
              <p:nvPr/>
            </p:nvSpPr>
            <p:spPr>
              <a:xfrm>
                <a:off x="499" y="3453"/>
                <a:ext cx="3334" cy="453"/>
              </a:xfrm>
              <a:prstGeom prst="roundRect">
                <a:avLst>
                  <a:gd name="adj" fmla="val 17509"/>
                </a:avLst>
              </a:prstGeom>
              <a:solidFill>
                <a:srgbClr val="FF66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87" name="圆角矩形 45086"/>
              <p:cNvSpPr/>
              <p:nvPr/>
            </p:nvSpPr>
            <p:spPr>
              <a:xfrm>
                <a:off x="521" y="3453"/>
                <a:ext cx="3289" cy="470"/>
              </a:xfrm>
              <a:prstGeom prst="roundRect">
                <a:avLst>
                  <a:gd name="adj" fmla="val 16667"/>
                </a:avLst>
              </a:prstGeom>
              <a:solidFill>
                <a:srgbClr val="FFBE7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88" name="圆角矩形 45087"/>
              <p:cNvSpPr/>
              <p:nvPr/>
            </p:nvSpPr>
            <p:spPr>
              <a:xfrm>
                <a:off x="578" y="3800"/>
                <a:ext cx="3213" cy="11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BE7D"/>
                  </a:gs>
                  <a:gs pos="100000">
                    <a:srgbClr val="FFDCB9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89" name="圆角矩形 45088"/>
              <p:cNvSpPr/>
              <p:nvPr/>
            </p:nvSpPr>
            <p:spPr>
              <a:xfrm>
                <a:off x="567" y="3453"/>
                <a:ext cx="3213" cy="11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DCB9"/>
                  </a:gs>
                  <a:gs pos="100000">
                    <a:srgbClr val="FFBE7D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090" name="文本框 45089"/>
            <p:cNvSpPr txBox="1"/>
            <p:nvPr/>
          </p:nvSpPr>
          <p:spPr>
            <a:xfrm>
              <a:off x="567" y="3521"/>
              <a:ext cx="3191" cy="3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rgbClr val="0D0D0D"/>
                  </a:solidFill>
                  <a:latin typeface="楷体_GB2312" pitchFamily="49" charset="-122"/>
                </a:rPr>
                <a:t>功如何计算</a:t>
              </a:r>
              <a:r>
                <a:rPr lang="zh-CN" altLang="zh-CN" sz="2100" b="1" dirty="0">
                  <a:solidFill>
                    <a:srgbClr val="0D0D0D"/>
                  </a:solidFill>
                  <a:latin typeface="楷体_GB2312" pitchFamily="49" charset="-122"/>
                </a:rPr>
                <a:t>？</a:t>
              </a:r>
              <a:endParaRPr lang="en-US" altLang="zh-CN" sz="2400" b="1">
                <a:solidFill>
                  <a:srgbClr val="0D0D0D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5093" name="燕尾形 45092"/>
          <p:cNvSpPr/>
          <p:nvPr/>
        </p:nvSpPr>
        <p:spPr>
          <a:xfrm rot="5400000">
            <a:off x="4189810" y="3632597"/>
            <a:ext cx="300038" cy="336947"/>
          </a:xfrm>
          <a:prstGeom prst="chevron">
            <a:avLst>
              <a:gd name="adj" fmla="val 52513"/>
            </a:avLst>
          </a:prstGeom>
          <a:solidFill>
            <a:srgbClr val="FFBE7D"/>
          </a:solidFill>
          <a:ln w="0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435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8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板书设计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2" name="文本框 101"/>
          <p:cNvSpPr txBox="1"/>
          <p:nvPr/>
        </p:nvSpPr>
        <p:spPr>
          <a:xfrm>
            <a:off x="1331596" y="1394460"/>
            <a:ext cx="7069931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>
                <a:ea typeface="宋体" panose="02010600030101010101" pitchFamily="2" charset="-122"/>
              </a:rPr>
              <a:t>一</a:t>
            </a:r>
            <a:r>
              <a:rPr lang="en-US" altLang="zh-CN" sz="2700" b="1">
                <a:ea typeface="宋体" panose="02010600030101010101" pitchFamily="2" charset="-122"/>
              </a:rPr>
              <a:t>.</a:t>
            </a:r>
            <a:r>
              <a:rPr lang="zh-CN" altLang="en-US" sz="2700" b="1">
                <a:ea typeface="宋体" panose="02010600030101010101" pitchFamily="2" charset="-122"/>
              </a:rPr>
              <a:t>力学中做功的两个必要因素：</a:t>
            </a:r>
          </a:p>
          <a:p>
            <a:r>
              <a:rPr lang="en-US" altLang="zh-CN" sz="2700" b="1">
                <a:ea typeface="宋体" panose="02010600030101010101" pitchFamily="2" charset="-122"/>
              </a:rPr>
              <a:t>1.</a:t>
            </a:r>
            <a:r>
              <a:rPr lang="zh-CN" altLang="en-US" sz="2700" b="1">
                <a:ea typeface="宋体" panose="02010600030101010101" pitchFamily="2" charset="-122"/>
              </a:rPr>
              <a:t>作用在物体上的力</a:t>
            </a:r>
          </a:p>
          <a:p>
            <a:r>
              <a:rPr lang="en-US" altLang="zh-CN" sz="2700" b="1">
                <a:ea typeface="宋体" panose="02010600030101010101" pitchFamily="2" charset="-122"/>
              </a:rPr>
              <a:t>2.</a:t>
            </a:r>
            <a:r>
              <a:rPr lang="zh-CN" altLang="en-US" sz="2700" b="1">
                <a:ea typeface="宋体" panose="02010600030101010101" pitchFamily="2" charset="-122"/>
              </a:rPr>
              <a:t>物体在这个力的方向上移动的距离</a:t>
            </a:r>
          </a:p>
          <a:p>
            <a:r>
              <a:rPr lang="zh-CN" altLang="en-US" sz="2700" b="1">
                <a:ea typeface="宋体" panose="02010600030101010101" pitchFamily="2" charset="-122"/>
              </a:rPr>
              <a:t>二、功的计算</a:t>
            </a:r>
          </a:p>
          <a:p>
            <a:r>
              <a:rPr lang="en-US" sz="2700" b="1">
                <a:latin typeface="宋体" panose="02010600030101010101" pitchFamily="2" charset="-122"/>
              </a:rPr>
              <a:t>1. </a:t>
            </a:r>
            <a:r>
              <a:rPr lang="zh-CN" altLang="en-US" sz="2700" b="1">
                <a:ea typeface="宋体" panose="02010600030101010101" pitchFamily="2" charset="-122"/>
              </a:rPr>
              <a:t>功的计算公式：功</a:t>
            </a:r>
            <a:r>
              <a:rPr lang="en-US" altLang="zh-CN" sz="2700" b="1">
                <a:ea typeface="宋体" panose="02010600030101010101" pitchFamily="2" charset="-122"/>
              </a:rPr>
              <a:t>=</a:t>
            </a:r>
            <a:r>
              <a:rPr lang="zh-CN" altLang="en-US" sz="2700" b="1">
                <a:ea typeface="宋体" panose="02010600030101010101" pitchFamily="2" charset="-122"/>
              </a:rPr>
              <a:t>力</a:t>
            </a:r>
            <a:r>
              <a:rPr lang="en-US" altLang="zh-CN" sz="2700" b="1">
                <a:ea typeface="宋体" panose="02010600030101010101" pitchFamily="2" charset="-122"/>
              </a:rPr>
              <a:t>×</a:t>
            </a:r>
            <a:r>
              <a:rPr lang="zh-CN" altLang="en-US" sz="2700" b="1">
                <a:ea typeface="宋体" panose="02010600030101010101" pitchFamily="2" charset="-122"/>
              </a:rPr>
              <a:t>距离</a:t>
            </a:r>
            <a:r>
              <a:rPr lang="en-US" sz="2700" b="1">
                <a:latin typeface="宋体" panose="02010600030101010101" pitchFamily="2" charset="-122"/>
              </a:rPr>
              <a:t> </a:t>
            </a:r>
          </a:p>
          <a:p>
            <a:r>
              <a:rPr lang="zh-CN" altLang="en-US" sz="2700" b="1">
                <a:ea typeface="宋体" panose="02010600030101010101" pitchFamily="2" charset="-122"/>
              </a:rPr>
              <a:t>   即</a:t>
            </a:r>
            <a:r>
              <a:rPr lang="en-US" sz="2700" b="1">
                <a:latin typeface="宋体" panose="02010600030101010101" pitchFamily="2" charset="-122"/>
              </a:rPr>
              <a:t>W=Fs</a:t>
            </a:r>
          </a:p>
          <a:p>
            <a:r>
              <a:rPr lang="en-US" sz="2700" b="1">
                <a:latin typeface="宋体" panose="02010600030101010101" pitchFamily="2" charset="-122"/>
              </a:rPr>
              <a:t>2. </a:t>
            </a:r>
            <a:r>
              <a:rPr lang="zh-CN" altLang="en-US" sz="2700" b="1">
                <a:ea typeface="宋体" panose="02010600030101010101" pitchFamily="2" charset="-122"/>
              </a:rPr>
              <a:t>单位：焦耳，简称焦，符号：</a:t>
            </a:r>
            <a:r>
              <a:rPr lang="en-US" sz="2700" b="1">
                <a:latin typeface="宋体" panose="02010600030101010101" pitchFamily="2" charset="-122"/>
              </a:rPr>
              <a:t>J  </a:t>
            </a:r>
          </a:p>
          <a:p>
            <a:r>
              <a:rPr lang="en-US" sz="2700" b="1">
                <a:latin typeface="宋体" panose="02010600030101010101" pitchFamily="2" charset="-122"/>
              </a:rPr>
              <a:t>  </a:t>
            </a:r>
            <a:r>
              <a:rPr lang="en-US" altLang="zh-CN" sz="2700" b="1">
                <a:ea typeface="宋体" panose="02010600030101010101" pitchFamily="2" charset="-122"/>
              </a:rPr>
              <a:t>1</a:t>
            </a:r>
            <a:r>
              <a:rPr lang="zh-CN" altLang="en-US" sz="2700" b="1">
                <a:ea typeface="宋体" panose="02010600030101010101" pitchFamily="2" charset="-122"/>
              </a:rPr>
              <a:t>焦</a:t>
            </a:r>
            <a:r>
              <a:rPr lang="en-US" altLang="zh-CN" sz="2700" b="1">
                <a:ea typeface="宋体" panose="02010600030101010101" pitchFamily="2" charset="-122"/>
              </a:rPr>
              <a:t>=1</a:t>
            </a:r>
            <a:r>
              <a:rPr lang="zh-CN" altLang="en-US" sz="2700" b="1">
                <a:ea typeface="宋体" panose="02010600030101010101" pitchFamily="2" charset="-122"/>
              </a:rPr>
              <a:t>牛</a:t>
            </a:r>
            <a:r>
              <a:rPr lang="en-US" altLang="zh-CN" sz="2700" b="1">
                <a:ea typeface="宋体" panose="02010600030101010101" pitchFamily="2" charset="-122"/>
              </a:rPr>
              <a:t>·</a:t>
            </a:r>
            <a:r>
              <a:rPr lang="zh-CN" altLang="en-US" sz="2700" b="1">
                <a:ea typeface="宋体" panose="02010600030101010101" pitchFamily="2" charset="-122"/>
              </a:rPr>
              <a:t>米（</a:t>
            </a:r>
            <a:r>
              <a:rPr lang="en-US" altLang="zh-CN" sz="2700" b="1">
                <a:ea typeface="宋体" panose="02010600030101010101" pitchFamily="2" charset="-122"/>
              </a:rPr>
              <a:t>1J=1N·m</a:t>
            </a:r>
            <a:r>
              <a:rPr lang="zh-CN" altLang="en-US" sz="2700" b="1"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25604" y="770573"/>
            <a:ext cx="3292793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/>
              <a:t>第一节   功 </a:t>
            </a:r>
          </a:p>
        </p:txBody>
      </p:sp>
    </p:spTree>
    <p:extLst>
      <p:ext uri="{BB962C8B-B14F-4D97-AF65-F5344CB8AC3E}">
        <p14:creationId xmlns:p14="http://schemas.microsoft.com/office/powerpoint/2010/main" val="3924242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646987" y="842486"/>
            <a:ext cx="5860256" cy="590550"/>
          </a:xfrm>
        </p:spPr>
        <p:txBody>
          <a:bodyPr wrap="square" lIns="68580" tIns="34290" rIns="68580" bIns="34290" anchor="ctr">
            <a:normAutofit fontScale="90000"/>
          </a:bodyPr>
          <a:lstStyle/>
          <a:p>
            <a:r>
              <a:rPr lang="zh-CN" altLang="en-US" sz="2700" dirty="0">
                <a:solidFill>
                  <a:srgbClr val="0000FF"/>
                </a:solidFill>
              </a:rPr>
              <a:t>了解下列词语中“</a:t>
            </a:r>
            <a:r>
              <a:rPr lang="zh-CN" altLang="en-US" sz="4100" dirty="0">
                <a:solidFill>
                  <a:srgbClr val="FF3300"/>
                </a:solidFill>
                <a:ea typeface="华文新魏" panose="02010800040101010101" pitchFamily="2" charset="-122"/>
              </a:rPr>
              <a:t>功</a:t>
            </a:r>
            <a:r>
              <a:rPr lang="zh-CN" altLang="en-US" sz="2700" dirty="0">
                <a:solidFill>
                  <a:srgbClr val="0000FF"/>
                </a:solidFill>
              </a:rPr>
              <a:t>”的含义：</a:t>
            </a:r>
          </a:p>
        </p:txBody>
      </p:sp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1709738" y="1545432"/>
            <a:ext cx="5829300" cy="1350169"/>
          </a:xfrm>
          <a:ln>
            <a:solidFill>
              <a:srgbClr val="74D743"/>
            </a:solidFill>
            <a:miter/>
          </a:ln>
        </p:spPr>
        <p:txBody>
          <a:bodyPr wrap="square" lIns="68580" tIns="34290" rIns="68580" bIns="34290" anchor="t"/>
          <a:lstStyle/>
          <a:p>
            <a:r>
              <a:rPr lang="zh-CN" altLang="en-US" sz="3000" dirty="0">
                <a:solidFill>
                  <a:srgbClr val="FF3300"/>
                </a:solidFill>
              </a:rPr>
              <a:t>功</a:t>
            </a:r>
            <a:r>
              <a:rPr lang="zh-CN" altLang="en-US" sz="3000" dirty="0">
                <a:solidFill>
                  <a:srgbClr val="993300"/>
                </a:solidFill>
              </a:rPr>
              <a:t>劳   立</a:t>
            </a:r>
            <a:r>
              <a:rPr lang="zh-CN" altLang="en-US" sz="3000" dirty="0">
                <a:solidFill>
                  <a:srgbClr val="FF3300"/>
                </a:solidFill>
              </a:rPr>
              <a:t>功</a:t>
            </a:r>
            <a:r>
              <a:rPr lang="zh-CN" altLang="en-US" sz="3000" dirty="0">
                <a:solidFill>
                  <a:srgbClr val="993300"/>
                </a:solidFill>
              </a:rPr>
              <a:t>—</a:t>
            </a:r>
          </a:p>
          <a:p>
            <a:r>
              <a:rPr lang="zh-CN" altLang="en-US" sz="3000" dirty="0">
                <a:solidFill>
                  <a:srgbClr val="993300"/>
                </a:solidFill>
              </a:rPr>
              <a:t>大</a:t>
            </a:r>
            <a:r>
              <a:rPr lang="zh-CN" altLang="en-US" sz="3000" dirty="0">
                <a:solidFill>
                  <a:srgbClr val="FF3300"/>
                </a:solidFill>
              </a:rPr>
              <a:t>功</a:t>
            </a:r>
            <a:r>
              <a:rPr lang="zh-CN" altLang="en-US" sz="3000" dirty="0">
                <a:solidFill>
                  <a:srgbClr val="993300"/>
                </a:solidFill>
              </a:rPr>
              <a:t>告成   事半</a:t>
            </a:r>
            <a:r>
              <a:rPr lang="zh-CN" altLang="en-US" sz="3000" dirty="0">
                <a:solidFill>
                  <a:srgbClr val="FF3300"/>
                </a:solidFill>
              </a:rPr>
              <a:t>功</a:t>
            </a:r>
            <a:r>
              <a:rPr lang="zh-CN" altLang="en-US" sz="3000" dirty="0">
                <a:solidFill>
                  <a:srgbClr val="993300"/>
                </a:solidFill>
              </a:rPr>
              <a:t>倍——</a:t>
            </a:r>
            <a:endParaRPr lang="zh-CN" altLang="en-US" sz="3000" dirty="0">
              <a:solidFill>
                <a:srgbClr val="805104"/>
              </a:solidFill>
            </a:endParaRPr>
          </a:p>
          <a:p>
            <a:endParaRPr lang="zh-CN" altLang="en-US" dirty="0">
              <a:solidFill>
                <a:srgbClr val="993300"/>
              </a:solidFill>
            </a:endParaRPr>
          </a:p>
        </p:txBody>
      </p:sp>
      <p:sp>
        <p:nvSpPr>
          <p:cNvPr id="7172" name="WordArt 4" descr="白色大理石"/>
          <p:cNvSpPr/>
          <p:nvPr/>
        </p:nvSpPr>
        <p:spPr>
          <a:xfrm>
            <a:off x="4296490" y="1601867"/>
            <a:ext cx="80010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75000" lnSpcReduction="10000"/>
            <a:scene3d>
              <a:camera prst="legacyObliqueRight">
                <a:rot lat="0" lon="0" rev="0"/>
              </a:camera>
              <a:lightRig rig="legacyFlat3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2700" b="1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贡献</a:t>
            </a:r>
          </a:p>
        </p:txBody>
      </p:sp>
      <p:sp>
        <p:nvSpPr>
          <p:cNvPr id="7173" name="WordArt 5" descr="白色大理石"/>
          <p:cNvSpPr/>
          <p:nvPr/>
        </p:nvSpPr>
        <p:spPr>
          <a:xfrm>
            <a:off x="6189345" y="2130743"/>
            <a:ext cx="68580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75000" lnSpcReduction="10000"/>
            <a:scene3d>
              <a:camera prst="legacyObliqueRight">
                <a:rot lat="0" lon="0" rev="0"/>
              </a:camera>
              <a:lightRig rig="legacyFlat3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2700" b="1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成效</a:t>
            </a:r>
          </a:p>
        </p:txBody>
      </p:sp>
      <p:sp>
        <p:nvSpPr>
          <p:cNvPr id="9" name="Rectangle 2"/>
          <p:cNvSpPr txBox="1"/>
          <p:nvPr/>
        </p:nvSpPr>
        <p:spPr>
          <a:xfrm>
            <a:off x="3083957" y="3319702"/>
            <a:ext cx="5509022" cy="9727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defTabSz="514350">
              <a:lnSpc>
                <a:spcPct val="9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什么是力学中的“</a:t>
            </a:r>
            <a:r>
              <a:rPr lang="zh-CN" altLang="en-US" sz="36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”呢？</a:t>
            </a:r>
          </a:p>
        </p:txBody>
      </p: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41577517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2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514826" y="1079183"/>
            <a:ext cx="7266623" cy="2284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1.</a:t>
            </a:r>
            <a:r>
              <a:rPr lang="zh-CN" altLang="en-US" sz="2400" b="1">
                <a:ea typeface="宋体" panose="02010600030101010101" pitchFamily="2" charset="-122"/>
              </a:rPr>
              <a:t>知道力学中做功的含义，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2.</a:t>
            </a:r>
            <a:r>
              <a:rPr lang="zh-CN" altLang="en-US" sz="2400" b="1">
                <a:ea typeface="宋体" panose="02010600030101010101" pitchFamily="2" charset="-122"/>
              </a:rPr>
              <a:t>能说出做功包含的两个必要因素，并能判断出力是否对物体做功。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3.</a:t>
            </a:r>
            <a:r>
              <a:rPr lang="zh-CN" altLang="en-US" sz="2400" b="1">
                <a:ea typeface="宋体" panose="02010600030101010101" pitchFamily="2" charset="-122"/>
              </a:rPr>
              <a:t>能应用公式</a:t>
            </a:r>
            <a:r>
              <a:rPr lang="en-US" altLang="zh-CN" sz="2400" b="1">
                <a:ea typeface="宋体" panose="02010600030101010101" pitchFamily="2" charset="-122"/>
              </a:rPr>
              <a:t>W=Fs</a:t>
            </a:r>
            <a:r>
              <a:rPr lang="zh-CN" altLang="en-US" sz="2400" b="1">
                <a:ea typeface="宋体" panose="02010600030101010101" pitchFamily="2" charset="-122"/>
              </a:rPr>
              <a:t>进行简单的计算。</a:t>
            </a:r>
          </a:p>
        </p:txBody>
      </p:sp>
    </p:spTree>
    <p:extLst>
      <p:ext uri="{BB962C8B-B14F-4D97-AF65-F5344CB8AC3E}">
        <p14:creationId xmlns:p14="http://schemas.microsoft.com/office/powerpoint/2010/main" val="1167454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讲授新课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778669" y="797243"/>
            <a:ext cx="3518059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/>
              <a:t>一、力学中的功</a:t>
            </a:r>
          </a:p>
          <a:p>
            <a:r>
              <a:rPr lang="zh-CN" altLang="en-US" sz="2400" b="1"/>
              <a:t>            功的定义：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42000" contrast="66000"/>
          </a:blip>
          <a:stretch>
            <a:fillRect/>
          </a:stretch>
        </p:blipFill>
        <p:spPr>
          <a:xfrm>
            <a:off x="778669" y="1604486"/>
            <a:ext cx="1867376" cy="261842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89497" y="1840707"/>
            <a:ext cx="4703921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/>
              <a:t>  </a:t>
            </a:r>
            <a:r>
              <a:rPr lang="zh-CN" altLang="en-US" sz="2700"/>
              <a:t>通常而言，如果一个力作用在物体上，物体在这个力的方向上移动了一段距离，我们就说这个力对物体做了功</a:t>
            </a:r>
            <a:r>
              <a:rPr lang="en-US" altLang="zh-CN" sz="27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555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/>
        </p:nvSpPr>
        <p:spPr>
          <a:xfrm>
            <a:off x="794861" y="730091"/>
            <a:ext cx="7741920" cy="8991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700" b="1">
                <a:sym typeface="+mn-ea"/>
              </a:rPr>
              <a:t>小组讨论：</a:t>
            </a:r>
            <a:endParaRPr lang="zh-CN" altLang="en-US" sz="2700" b="1"/>
          </a:p>
          <a:p>
            <a:r>
              <a:rPr lang="en-US" altLang="zh-CN" sz="2700">
                <a:sym typeface="+mn-ea"/>
              </a:rPr>
              <a:t>1.</a:t>
            </a:r>
            <a:r>
              <a:rPr lang="zh-CN" altLang="en-US" sz="2700">
                <a:sym typeface="+mn-ea"/>
              </a:rPr>
              <a:t>力学里所说的做功，包含的的两个必要是什么？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016" y="1629252"/>
            <a:ext cx="3897630" cy="27779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5466" y="1924527"/>
            <a:ext cx="2313146" cy="248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07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文本框 7"/>
          <p:cNvSpPr txBox="1"/>
          <p:nvPr/>
        </p:nvSpPr>
        <p:spPr>
          <a:xfrm>
            <a:off x="794862" y="942499"/>
            <a:ext cx="7172801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/>
              <a:t>小组讨论：</a:t>
            </a:r>
            <a:endParaRPr lang="zh-CN" altLang="en-US" sz="2400"/>
          </a:p>
          <a:p>
            <a:r>
              <a:rPr lang="en-US" altLang="zh-CN" sz="2400"/>
              <a:t>2.</a:t>
            </a:r>
            <a:r>
              <a:rPr lang="zh-CN" altLang="en-US" sz="2400"/>
              <a:t>不做功的三种情况分别是哪三种？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862" y="2109788"/>
            <a:ext cx="3501866" cy="24345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3039" y="1958817"/>
            <a:ext cx="1893094" cy="239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8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85" name="矩形 58384"/>
          <p:cNvSpPr/>
          <p:nvPr/>
        </p:nvSpPr>
        <p:spPr>
          <a:xfrm>
            <a:off x="1306354" y="1278970"/>
            <a:ext cx="3120085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b="1" dirty="0">
                <a:solidFill>
                  <a:srgbClr val="0D0D0D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100" b="1" dirty="0">
                <a:solidFill>
                  <a:srgbClr val="0D0D0D"/>
                </a:solidFill>
                <a:latin typeface="宋体" panose="02010600030101010101" pitchFamily="2" charset="-122"/>
              </a:rPr>
              <a:t>做功的两个必要因素：</a:t>
            </a:r>
          </a:p>
        </p:txBody>
      </p:sp>
      <p:sp>
        <p:nvSpPr>
          <p:cNvPr id="58392" name="TextBox 8"/>
          <p:cNvSpPr/>
          <p:nvPr/>
        </p:nvSpPr>
        <p:spPr>
          <a:xfrm>
            <a:off x="1306116" y="1670685"/>
            <a:ext cx="5862638" cy="877491"/>
          </a:xfrm>
          <a:prstGeom prst="roundRect">
            <a:avLst>
              <a:gd name="adj" fmla="val 17722"/>
            </a:avLst>
          </a:prstGeom>
          <a:solidFill>
            <a:srgbClr val="FCD6B6"/>
          </a:solidFill>
          <a:ln w="25400" cap="flat" cmpd="sng">
            <a:solidFill>
              <a:srgbClr val="F79646"/>
            </a:solidFill>
            <a:prstDash val="solid"/>
            <a:headEnd type="none" w="med" len="med"/>
            <a:tailEnd type="none" w="med" len="med"/>
          </a:ln>
        </p:spPr>
        <p:txBody>
          <a:bodyPr lIns="13500" tIns="0" rIns="1350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D0D0D"/>
                </a:solidFill>
                <a:latin typeface="宋体" panose="02010600030101010101" pitchFamily="2" charset="-122"/>
              </a:rPr>
              <a:t>    作用在物体上的力，物体在这个力的方向上移动的距离。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752238" y="844391"/>
            <a:ext cx="4158853" cy="4345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一、力学中的功</a:t>
            </a:r>
          </a:p>
        </p:txBody>
      </p:sp>
      <p:sp>
        <p:nvSpPr>
          <p:cNvPr id="48166" name="矩形 48165"/>
          <p:cNvSpPr/>
          <p:nvPr/>
        </p:nvSpPr>
        <p:spPr>
          <a:xfrm>
            <a:off x="1422321" y="2672953"/>
            <a:ext cx="3049553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不做功的三种典型情况</a:t>
            </a:r>
          </a:p>
        </p:txBody>
      </p:sp>
      <p:sp>
        <p:nvSpPr>
          <p:cNvPr id="48167" name="TextBox 8"/>
          <p:cNvSpPr/>
          <p:nvPr/>
        </p:nvSpPr>
        <p:spPr>
          <a:xfrm>
            <a:off x="1306116" y="3190637"/>
            <a:ext cx="6244828" cy="1632347"/>
          </a:xfrm>
          <a:prstGeom prst="roundRect">
            <a:avLst>
              <a:gd name="adj" fmla="val 7949"/>
            </a:avLst>
          </a:prstGeom>
          <a:solidFill>
            <a:srgbClr val="FCD6B6"/>
          </a:solidFill>
          <a:ln w="25400" cap="flat" cmpd="sng">
            <a:solidFill>
              <a:srgbClr val="F79646"/>
            </a:solidFill>
            <a:prstDash val="solid"/>
            <a:headEnd type="none" w="med" len="med"/>
            <a:tailEnd type="none" w="med" len="med"/>
          </a:ln>
        </p:spPr>
        <p:txBody>
          <a:bodyPr lIns="13500" tIns="0" rIns="13500" bIns="0">
            <a:spAutoFit/>
          </a:bodyPr>
          <a:lstStyle/>
          <a:p>
            <a:pPr marL="404813" indent="-404813">
              <a:lnSpc>
                <a:spcPct val="120000"/>
              </a:lnSpc>
            </a:pP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100" b="1">
                <a:solidFill>
                  <a:srgbClr val="000808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）有力，但是在力的方向上通过的距离为零。</a:t>
            </a:r>
          </a:p>
          <a:p>
            <a:pPr marL="404813" indent="-404813">
              <a:lnSpc>
                <a:spcPct val="120000"/>
              </a:lnSpc>
            </a:pPr>
            <a:r>
              <a:rPr lang="zh-CN" altLang="en-US" sz="2100" b="1" dirty="0">
                <a:solidFill>
                  <a:srgbClr val="000808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100" b="1">
                <a:solidFill>
                  <a:srgbClr val="000808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000808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有距离，但是和距离同一方向上没有力的作用</a:t>
            </a:r>
            <a:r>
              <a:rPr lang="zh-CN" altLang="en-US" sz="2100" b="1" dirty="0">
                <a:latin typeface="Times New Roman" panose="02020603050405020304" pitchFamily="18" charset="0"/>
              </a:rPr>
              <a:t>。 </a:t>
            </a:r>
          </a:p>
          <a:p>
            <a:pPr marL="404813" indent="-404813">
              <a:lnSpc>
                <a:spcPct val="120000"/>
              </a:lnSpc>
            </a:pPr>
            <a:r>
              <a:rPr lang="zh-CN" altLang="en-US" sz="2100" b="1" dirty="0">
                <a:solidFill>
                  <a:srgbClr val="000808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100" b="1">
                <a:solidFill>
                  <a:srgbClr val="000808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000808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有力，也有距离，但是力和距离方向是相互垂  </a:t>
            </a:r>
          </a:p>
          <a:p>
            <a:pPr marL="404813" indent="-404813">
              <a:lnSpc>
                <a:spcPct val="120000"/>
              </a:lnSpc>
            </a:pPr>
            <a:r>
              <a:rPr lang="zh-CN" altLang="en-US" sz="2100" b="1" dirty="0">
                <a:solidFill>
                  <a:srgbClr val="000808"/>
                </a:solidFill>
                <a:latin typeface="Times New Roman" panose="02020603050405020304" pitchFamily="18" charset="0"/>
              </a:rPr>
              <a:t>          直的。</a:t>
            </a:r>
          </a:p>
        </p:txBody>
      </p:sp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52585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2" grpId="0" bldLvl="0" animBg="1"/>
      <p:bldP spid="4816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2003" y="940594"/>
            <a:ext cx="495490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/>
              <a:t>阅读教材：</a:t>
            </a:r>
            <a:r>
              <a:rPr lang="en-US" altLang="zh-CN" sz="2100" b="1"/>
              <a:t>p63--p64 </a:t>
            </a:r>
            <a:r>
              <a:rPr lang="zh-CN" altLang="en-US" sz="2100" b="1"/>
              <a:t>（功的计算部分）</a:t>
            </a:r>
            <a:r>
              <a:rPr lang="en-US" altLang="zh-CN" sz="2100" b="1"/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4386" y="1856899"/>
            <a:ext cx="6928961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/>
              <a:t>1.</a:t>
            </a:r>
            <a:r>
              <a:rPr lang="zh-CN" altLang="en-US" b="1"/>
              <a:t>功的大小等于什么？</a:t>
            </a:r>
          </a:p>
          <a:p>
            <a:endParaRPr lang="zh-CN" altLang="en-US" b="1"/>
          </a:p>
          <a:p>
            <a:r>
              <a:rPr lang="en-US" altLang="zh-CN" b="1"/>
              <a:t>2.</a:t>
            </a:r>
            <a:r>
              <a:rPr lang="zh-CN" altLang="en-US" b="1"/>
              <a:t>功的符号及单位</a:t>
            </a:r>
            <a:r>
              <a:rPr lang="zh-CN" altLang="en-US" b="1">
                <a:sym typeface="+mn-ea"/>
              </a:rPr>
              <a:t>分别是什么</a:t>
            </a:r>
            <a:r>
              <a:rPr lang="en-US" altLang="zh-CN" b="1">
                <a:sym typeface="+mn-ea"/>
              </a:rPr>
              <a:t>?</a:t>
            </a:r>
          </a:p>
          <a:p>
            <a:endParaRPr lang="zh-CN" altLang="en-US" b="1"/>
          </a:p>
          <a:p>
            <a:r>
              <a:rPr lang="en-US" altLang="zh-CN" b="1"/>
              <a:t>3.</a:t>
            </a:r>
            <a:r>
              <a:rPr lang="zh-CN" altLang="en-US" b="1"/>
              <a:t>功的计算公式及其每个符号所的物理意义和单位分别是什么</a:t>
            </a:r>
            <a:r>
              <a:rPr lang="en-US" altLang="zh-CN" b="1"/>
              <a:t>?</a:t>
            </a:r>
            <a:endParaRPr lang="en-US" altLang="zh-CN" b="1">
              <a:sym typeface="+mn-ea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691861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7783108"/>
  <p:tag name="KSO_WM_UNIT_PLACING_PICTURE_USER_VIEWPORT" val="{&quot;height&quot;:4335,&quot;width&quot;:796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1652</Words>
  <Application>Microsoft Office PowerPoint</Application>
  <PresentationFormat>全屏显示(16:9)</PresentationFormat>
  <Paragraphs>140</Paragraphs>
  <Slides>22</Slides>
  <Notes>1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Microsoft 公式 3.0</vt:lpstr>
      <vt:lpstr>PowerPoint 演示文稿</vt:lpstr>
      <vt:lpstr>PowerPoint 演示文稿</vt:lpstr>
      <vt:lpstr>了解下列词语中“功”的含义：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16</cp:revision>
  <dcterms:created xsi:type="dcterms:W3CDTF">2020-02-27T12:41:50Z</dcterms:created>
  <dcterms:modified xsi:type="dcterms:W3CDTF">2020-04-30T07:59:59Z</dcterms:modified>
</cp:coreProperties>
</file>